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Bebas Neu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AF4B2D-87B3-48E4-8B81-74B8B615B187}">
  <a:tblStyle styleId="{FFAF4B2D-87B3-48E4-8B81-74B8B615B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47d59a95e2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47d59a95e2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47d59a95e2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47d59a95e2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47d59a95e2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47d59a95e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47d59a95e2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47d59a95e2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b2f51c1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4b2f51c1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4ca27b563f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4ca27b563f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47d59a95e2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47d59a95e2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47d59a95e2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47d59a95e2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4ca27b563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4ca27b563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47d59a95e2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47d59a95e2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80a84370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480a84370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4ca27b563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4ca27b563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7d59a95e2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7d59a95e2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7d59a95e2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7d59a95e2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47d59a95e2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47d59a95e2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47d59a95e2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47d59a95e2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47d59a95e2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47d59a95e2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47d59a95e2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47d59a95e2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4ca27b563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4ca27b563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44" name="Google Shape;644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662" name="Google Shape;662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663" name="Google Shape;663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57" name="Google Shape;757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8" name="Google Shape;75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9" name="Google Shape;759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176" name="Google Shape;176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94" name="Google Shape;194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95" name="Google Shape;195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" name="Google Shape;222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4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4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28" name="Google Shape;228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23" name="Google Shape;323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" name="Google Shape;346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7" name="Google Shape;347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353" name="Google Shape;353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" name="Google Shape;356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57" name="Google Shape;357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358" name="Google Shape;358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364" name="Google Shape;364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369" name="Google Shape;369;p7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7363590" y="764268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" name="Google Shape;414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415" name="Google Shape;415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418" name="Google Shape;418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422" name="Google Shape;422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433" name="Google Shape;433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528" name="Google Shape;528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9" name="Google Shape;549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0" name="Google Shape;550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0" name="Google Shape;560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1" name="Google Shape;561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562" name="Google Shape;562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580" name="Google Shape;580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584" name="Google Shape;584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8" name="Google Shape;588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589" name="Google Shape;589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" name="Google Shape;593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4" name="Google Shape;594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598" name="Google Shape;598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8" name="Google Shape;628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629" name="Google Shape;629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"/>
          <p:cNvSpPr txBox="1"/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Kompresija slik z Razvrščanjem z voditelji</a:t>
            </a:r>
            <a:endParaRPr/>
          </a:p>
        </p:txBody>
      </p:sp>
      <p:sp>
        <p:nvSpPr>
          <p:cNvPr id="766" name="Google Shape;766;p13"/>
          <p:cNvSpPr txBox="1"/>
          <p:nvPr>
            <p:ph idx="1" type="subTitle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Žiga Drab, Žan Kogovšek, David Trafela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CUDA</a:t>
            </a:r>
            <a:endParaRPr/>
          </a:p>
        </p:txBody>
      </p:sp>
      <p:sp>
        <p:nvSpPr>
          <p:cNvPr id="896" name="Google Shape;896;p22"/>
          <p:cNvSpPr txBox="1"/>
          <p:nvPr>
            <p:ph idx="1" type="body"/>
          </p:nvPr>
        </p:nvSpPr>
        <p:spPr>
          <a:xfrm>
            <a:off x="817900" y="1242425"/>
            <a:ext cx="7508100" cy="15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Št pikslov = št niti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Kolizije atomskih operacij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Ozko grlo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Shared Atomics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BLOCK SIZE = 128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Velike pohitritve za velik K </a:t>
            </a:r>
            <a:endParaRPr/>
          </a:p>
        </p:txBody>
      </p:sp>
      <p:graphicFrame>
        <p:nvGraphicFramePr>
          <p:cNvPr id="897" name="Google Shape;897;p22"/>
          <p:cNvGraphicFramePr/>
          <p:nvPr/>
        </p:nvGraphicFramePr>
        <p:xfrm>
          <a:off x="935688" y="34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8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Čas iteracije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8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Sequential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4,0147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6,9534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12,9041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25,1859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48,9428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CUDA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0,2088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0,1707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0,1460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0,1612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0,2735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7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CUDA Speed-up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19,2x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40,7x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88,4x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156,2x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179,0x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898" name="Google Shape;8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676" y="1089262"/>
            <a:ext cx="3676626" cy="21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CUDA + OPtimizacije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3"/>
          <p:cNvSpPr txBox="1"/>
          <p:nvPr>
            <p:ph idx="3" type="title"/>
          </p:nvPr>
        </p:nvSpPr>
        <p:spPr>
          <a:xfrm>
            <a:off x="1059325" y="14819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Velikost bloka</a:t>
            </a:r>
            <a:endParaRPr/>
          </a:p>
        </p:txBody>
      </p:sp>
      <p:sp>
        <p:nvSpPr>
          <p:cNvPr id="905" name="Google Shape;905;p23"/>
          <p:cNvSpPr txBox="1"/>
          <p:nvPr>
            <p:ph idx="4" type="title"/>
          </p:nvPr>
        </p:nvSpPr>
        <p:spPr>
          <a:xfrm>
            <a:off x="5316350" y="13847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gruč</a:t>
            </a:r>
            <a:endParaRPr/>
          </a:p>
        </p:txBody>
      </p:sp>
      <p:pic>
        <p:nvPicPr>
          <p:cNvPr id="906" name="Google Shape;9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3" y="2195375"/>
            <a:ext cx="3761925" cy="22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25" y="2195375"/>
            <a:ext cx="3771341" cy="220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MPI</a:t>
            </a:r>
            <a:endParaRPr/>
          </a:p>
        </p:txBody>
      </p:sp>
      <p:sp>
        <p:nvSpPr>
          <p:cNvPr id="913" name="Google Shape;913;p24"/>
          <p:cNvSpPr txBox="1"/>
          <p:nvPr>
            <p:ph idx="1" type="body"/>
          </p:nvPr>
        </p:nvSpPr>
        <p:spPr>
          <a:xfrm>
            <a:off x="817950" y="1288300"/>
            <a:ext cx="7508100" cy="5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Number of nodes: 2</a:t>
            </a:r>
            <a:endParaRPr/>
          </a:p>
        </p:txBody>
      </p:sp>
      <p:pic>
        <p:nvPicPr>
          <p:cNvPr id="914" name="Google Shape;9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700" y="1546700"/>
            <a:ext cx="3170749" cy="1802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5" name="Google Shape;915;p24"/>
          <p:cNvGraphicFramePr/>
          <p:nvPr/>
        </p:nvGraphicFramePr>
        <p:xfrm>
          <a:off x="935688" y="34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8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Čas iteracije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8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Sequential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4,0147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6,9534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12,9041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25,1859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48,9428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MPI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0,1208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0,2170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0,3878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0,7295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1,4397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7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MPI</a:t>
                      </a:r>
                      <a:r>
                        <a:rPr lang="sl" sz="1000">
                          <a:solidFill>
                            <a:schemeClr val="dk1"/>
                          </a:solidFill>
                        </a:rPr>
                        <a:t> Speed-up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33,2x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32,1x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33,3x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34,5x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34,0x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916" name="Google Shape;9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550" y="1538175"/>
            <a:ext cx="3170749" cy="181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MPI + optimizacije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(IZVAJANJE)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5"/>
          <p:cNvSpPr txBox="1"/>
          <p:nvPr>
            <p:ph idx="3" type="title"/>
          </p:nvPr>
        </p:nvSpPr>
        <p:spPr>
          <a:xfrm>
            <a:off x="1221350" y="16009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procesov</a:t>
            </a:r>
            <a:endParaRPr/>
          </a:p>
        </p:txBody>
      </p:sp>
      <p:sp>
        <p:nvSpPr>
          <p:cNvPr id="923" name="Google Shape;923;p25"/>
          <p:cNvSpPr txBox="1"/>
          <p:nvPr>
            <p:ph idx="4" type="title"/>
          </p:nvPr>
        </p:nvSpPr>
        <p:spPr>
          <a:xfrm>
            <a:off x="5239050" y="16009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gruč</a:t>
            </a:r>
            <a:endParaRPr/>
          </a:p>
        </p:txBody>
      </p:sp>
      <p:pic>
        <p:nvPicPr>
          <p:cNvPr id="924" name="Google Shape;9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63" y="2106750"/>
            <a:ext cx="3946875" cy="24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475" y="2116400"/>
            <a:ext cx="3946849" cy="240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MPI + optimizacije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(ITERACIJA)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6"/>
          <p:cNvSpPr txBox="1"/>
          <p:nvPr>
            <p:ph idx="3" type="title"/>
          </p:nvPr>
        </p:nvSpPr>
        <p:spPr>
          <a:xfrm>
            <a:off x="1221350" y="16009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procesov</a:t>
            </a:r>
            <a:endParaRPr/>
          </a:p>
        </p:txBody>
      </p:sp>
      <p:sp>
        <p:nvSpPr>
          <p:cNvPr id="932" name="Google Shape;932;p26"/>
          <p:cNvSpPr txBox="1"/>
          <p:nvPr>
            <p:ph idx="4" type="title"/>
          </p:nvPr>
        </p:nvSpPr>
        <p:spPr>
          <a:xfrm>
            <a:off x="5239050" y="1600950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gruč</a:t>
            </a:r>
            <a:endParaRPr/>
          </a:p>
        </p:txBody>
      </p:sp>
      <p:pic>
        <p:nvPicPr>
          <p:cNvPr id="933" name="Google Shape;9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25" y="2236500"/>
            <a:ext cx="3960950" cy="2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25" y="2246175"/>
            <a:ext cx="3960950" cy="24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7"/>
          <p:cNvSpPr txBox="1"/>
          <p:nvPr>
            <p:ph type="title"/>
          </p:nvPr>
        </p:nvSpPr>
        <p:spPr>
          <a:xfrm>
            <a:off x="720000" y="461875"/>
            <a:ext cx="7704000" cy="107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MPI + optimizacije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(Efficiency)</a:t>
            </a:r>
            <a:endParaRPr/>
          </a:p>
        </p:txBody>
      </p:sp>
      <p:pic>
        <p:nvPicPr>
          <p:cNvPr id="940" name="Google Shape;9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88" y="1686925"/>
            <a:ext cx="5166223" cy="315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8"/>
          <p:cNvSpPr txBox="1"/>
          <p:nvPr/>
        </p:nvSpPr>
        <p:spPr>
          <a:xfrm>
            <a:off x="841125" y="34222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 sz="36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Kombinacije</a:t>
            </a:r>
            <a:endParaRPr sz="36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46" name="Google Shape;946;p28"/>
          <p:cNvGrpSpPr/>
          <p:nvPr/>
        </p:nvGrpSpPr>
        <p:grpSpPr>
          <a:xfrm>
            <a:off x="1857436" y="1222285"/>
            <a:ext cx="1453436" cy="1453293"/>
            <a:chOff x="3367813" y="1278762"/>
            <a:chExt cx="2168013" cy="2167800"/>
          </a:xfrm>
        </p:grpSpPr>
        <p:sp>
          <p:nvSpPr>
            <p:cNvPr id="947" name="Google Shape;947;p28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fmla="val 11540" name="adj"/>
              </a:avLst>
            </a:prstGeom>
            <a:solidFill>
              <a:srgbClr val="285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rect b="b" l="l" r="r" t="t"/>
              <a:pathLst>
                <a:path extrusionOk="0" h="5254" w="5254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rect b="b" l="l" r="r" t="t"/>
              <a:pathLst>
                <a:path extrusionOk="0" h="3805" w="3805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28"/>
          <p:cNvSpPr/>
          <p:nvPr/>
        </p:nvSpPr>
        <p:spPr>
          <a:xfrm>
            <a:off x="2542951" y="2562621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8"/>
          <p:cNvSpPr/>
          <p:nvPr/>
        </p:nvSpPr>
        <p:spPr>
          <a:xfrm>
            <a:off x="1454551" y="4384154"/>
            <a:ext cx="180000" cy="18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8"/>
          <p:cNvSpPr/>
          <p:nvPr/>
        </p:nvSpPr>
        <p:spPr>
          <a:xfrm>
            <a:off x="4260113" y="2562621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8"/>
          <p:cNvSpPr/>
          <p:nvPr/>
        </p:nvSpPr>
        <p:spPr>
          <a:xfrm>
            <a:off x="4765776" y="2562621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8"/>
          <p:cNvSpPr/>
          <p:nvPr/>
        </p:nvSpPr>
        <p:spPr>
          <a:xfrm>
            <a:off x="5002526" y="2562546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3" name="Google Shape;963;p28"/>
          <p:cNvGrpSpPr/>
          <p:nvPr/>
        </p:nvGrpSpPr>
        <p:grpSpPr>
          <a:xfrm>
            <a:off x="827775" y="4384154"/>
            <a:ext cx="7730700" cy="180000"/>
            <a:chOff x="718650" y="4181566"/>
            <a:chExt cx="7730700" cy="180000"/>
          </a:xfrm>
        </p:grpSpPr>
        <p:cxnSp>
          <p:nvCxnSpPr>
            <p:cNvPr id="964" name="Google Shape;964;p28"/>
            <p:cNvCxnSpPr/>
            <p:nvPr/>
          </p:nvCxnSpPr>
          <p:spPr>
            <a:xfrm>
              <a:off x="718650" y="4185075"/>
              <a:ext cx="7730700" cy="0"/>
            </a:xfrm>
            <a:prstGeom prst="straightConnector1">
              <a:avLst/>
            </a:prstGeom>
            <a:noFill/>
            <a:ln cap="flat" cmpd="sng" w="9525">
              <a:solidFill>
                <a:srgbClr val="00F4AD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965" name="Google Shape;965;p28"/>
            <p:cNvSpPr/>
            <p:nvPr/>
          </p:nvSpPr>
          <p:spPr>
            <a:xfrm>
              <a:off x="3062588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77975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649690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8" name="Google Shape;968;p28"/>
          <p:cNvCxnSpPr>
            <a:endCxn id="958" idx="4"/>
          </p:cNvCxnSpPr>
          <p:nvPr/>
        </p:nvCxnSpPr>
        <p:spPr>
          <a:xfrm rot="10800000">
            <a:off x="2584051" y="2644821"/>
            <a:ext cx="3000" cy="1766400"/>
          </a:xfrm>
          <a:prstGeom prst="straightConnector1">
            <a:avLst/>
          </a:prstGeom>
          <a:noFill/>
          <a:ln cap="flat" cmpd="sng" w="9525">
            <a:solidFill>
              <a:srgbClr val="00F4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28"/>
          <p:cNvCxnSpPr/>
          <p:nvPr/>
        </p:nvCxnSpPr>
        <p:spPr>
          <a:xfrm rot="10800000">
            <a:off x="5639263" y="2644679"/>
            <a:ext cx="0" cy="1739400"/>
          </a:xfrm>
          <a:prstGeom prst="straightConnector1">
            <a:avLst/>
          </a:prstGeom>
          <a:noFill/>
          <a:ln cap="flat" cmpd="sng" w="9525">
            <a:solidFill>
              <a:srgbClr val="00F4A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0" name="Google Shape;970;p28"/>
          <p:cNvGrpSpPr/>
          <p:nvPr/>
        </p:nvGrpSpPr>
        <p:grpSpPr>
          <a:xfrm>
            <a:off x="4912562" y="1222279"/>
            <a:ext cx="1453436" cy="1453293"/>
            <a:chOff x="3367813" y="1278762"/>
            <a:chExt cx="2168013" cy="2167800"/>
          </a:xfrm>
        </p:grpSpPr>
        <p:sp>
          <p:nvSpPr>
            <p:cNvPr id="971" name="Google Shape;971;p28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fmla="val 11540" name="adj"/>
              </a:avLst>
            </a:prstGeom>
            <a:solidFill>
              <a:srgbClr val="285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rect b="b" l="l" r="r" t="t"/>
              <a:pathLst>
                <a:path extrusionOk="0" h="5254" w="5254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rect b="b" l="l" r="r" t="t"/>
              <a:pathLst>
                <a:path extrusionOk="0" h="3805" w="3805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28"/>
          <p:cNvSpPr txBox="1"/>
          <p:nvPr/>
        </p:nvSpPr>
        <p:spPr>
          <a:xfrm>
            <a:off x="2307550" y="1602638"/>
            <a:ext cx="5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28"/>
          <p:cNvSpPr txBox="1"/>
          <p:nvPr/>
        </p:nvSpPr>
        <p:spPr>
          <a:xfrm>
            <a:off x="5362675" y="1602563"/>
            <a:ext cx="5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28"/>
          <p:cNvSpPr txBox="1"/>
          <p:nvPr/>
        </p:nvSpPr>
        <p:spPr>
          <a:xfrm>
            <a:off x="5717776" y="2809288"/>
            <a:ext cx="1293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Kombinacija 02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5" name="Google Shape;985;p28"/>
          <p:cNvSpPr txBox="1"/>
          <p:nvPr/>
        </p:nvSpPr>
        <p:spPr>
          <a:xfrm>
            <a:off x="2625376" y="2809300"/>
            <a:ext cx="1293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Kombinacija</a:t>
            </a:r>
            <a:r>
              <a:rPr lang="sl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 01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6" name="Google Shape;986;p28"/>
          <p:cNvSpPr txBox="1"/>
          <p:nvPr/>
        </p:nvSpPr>
        <p:spPr>
          <a:xfrm>
            <a:off x="5717787" y="3551488"/>
            <a:ext cx="1293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MPI + CUDA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7" name="Google Shape;987;p28"/>
          <p:cNvSpPr txBox="1"/>
          <p:nvPr/>
        </p:nvSpPr>
        <p:spPr>
          <a:xfrm>
            <a:off x="2625374" y="3551500"/>
            <a:ext cx="1453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MPI + OpenMP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Kombinacija 01: MPI + Openmp (Število gruč)</a:t>
            </a:r>
            <a:endParaRPr/>
          </a:p>
        </p:txBody>
      </p:sp>
      <p:sp>
        <p:nvSpPr>
          <p:cNvPr id="993" name="Google Shape;993;p29"/>
          <p:cNvSpPr txBox="1"/>
          <p:nvPr>
            <p:ph idx="1" type="body"/>
          </p:nvPr>
        </p:nvSpPr>
        <p:spPr>
          <a:xfrm>
            <a:off x="817900" y="1242425"/>
            <a:ext cx="6587400" cy="8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Ni večjih sprememb pri času na iteracijo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N_TASKS=2, CPUS_PER_TASK = 32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Early stoppage!</a:t>
            </a:r>
            <a:endParaRPr/>
          </a:p>
        </p:txBody>
      </p:sp>
      <p:pic>
        <p:nvPicPr>
          <p:cNvPr id="994" name="Google Shape;9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913" y="2220075"/>
            <a:ext cx="3922176" cy="24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0"/>
          <p:cNvSpPr txBox="1"/>
          <p:nvPr>
            <p:ph type="title"/>
          </p:nvPr>
        </p:nvSpPr>
        <p:spPr>
          <a:xfrm>
            <a:off x="380625" y="1314500"/>
            <a:ext cx="84606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Kombinacija 01: MPI + Openmp (Število procesov + niti)</a:t>
            </a:r>
            <a:endParaRPr/>
          </a:p>
        </p:txBody>
      </p:sp>
      <p:sp>
        <p:nvSpPr>
          <p:cNvPr id="1000" name="Google Shape;1000;p30"/>
          <p:cNvSpPr txBox="1"/>
          <p:nvPr>
            <p:ph idx="3" type="title"/>
          </p:nvPr>
        </p:nvSpPr>
        <p:spPr>
          <a:xfrm>
            <a:off x="1216375" y="19726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Čas izvajanja</a:t>
            </a:r>
            <a:endParaRPr/>
          </a:p>
        </p:txBody>
      </p:sp>
      <p:sp>
        <p:nvSpPr>
          <p:cNvPr id="1001" name="Google Shape;1001;p30"/>
          <p:cNvSpPr txBox="1"/>
          <p:nvPr>
            <p:ph idx="4" type="title"/>
          </p:nvPr>
        </p:nvSpPr>
        <p:spPr>
          <a:xfrm>
            <a:off x="5234100" y="19726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čas iteracije</a:t>
            </a:r>
            <a:endParaRPr/>
          </a:p>
        </p:txBody>
      </p:sp>
      <p:pic>
        <p:nvPicPr>
          <p:cNvPr id="1002" name="Google Shape;10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00" y="2491413"/>
            <a:ext cx="3170048" cy="19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850" y="2495750"/>
            <a:ext cx="3114189" cy="19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KOMBINACIJA 02: MPI + CUDA (čas izvajanja)</a:t>
            </a:r>
            <a:endParaRPr/>
          </a:p>
        </p:txBody>
      </p:sp>
      <p:sp>
        <p:nvSpPr>
          <p:cNvPr id="1009" name="Google Shape;1009;p31"/>
          <p:cNvSpPr txBox="1"/>
          <p:nvPr>
            <p:ph idx="3" type="title"/>
          </p:nvPr>
        </p:nvSpPr>
        <p:spPr>
          <a:xfrm>
            <a:off x="1216375" y="12718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1 GPU</a:t>
            </a:r>
            <a:endParaRPr/>
          </a:p>
        </p:txBody>
      </p:sp>
      <p:sp>
        <p:nvSpPr>
          <p:cNvPr id="1010" name="Google Shape;1010;p31"/>
          <p:cNvSpPr txBox="1"/>
          <p:nvPr>
            <p:ph idx="4" type="title"/>
          </p:nvPr>
        </p:nvSpPr>
        <p:spPr>
          <a:xfrm>
            <a:off x="5087050" y="12718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2 GPUs</a:t>
            </a:r>
            <a:endParaRPr/>
          </a:p>
        </p:txBody>
      </p:sp>
      <p:pic>
        <p:nvPicPr>
          <p:cNvPr id="1011" name="Google Shape;10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88" y="1946875"/>
            <a:ext cx="3757676" cy="228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063" y="1946875"/>
            <a:ext cx="3757676" cy="229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IDEJA</a:t>
            </a:r>
            <a:endParaRPr/>
          </a:p>
        </p:txBody>
      </p:sp>
      <p:sp>
        <p:nvSpPr>
          <p:cNvPr id="772" name="Google Shape;772;p14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Zmanjšati število barv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Določi začetne vrednosti centroidov (barv)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Nato ponavljaj 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sl"/>
              <a:t>Vsakemu pikslu prepiši najbližji centroid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sl"/>
              <a:t>Posodobi vrednosti centroidov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150" y="2367150"/>
            <a:ext cx="3753999" cy="250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3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KOMBINACIJA 02: MPI + CUDA (čas iteracije)</a:t>
            </a:r>
            <a:endParaRPr/>
          </a:p>
        </p:txBody>
      </p:sp>
      <p:sp>
        <p:nvSpPr>
          <p:cNvPr id="1018" name="Google Shape;1018;p32"/>
          <p:cNvSpPr txBox="1"/>
          <p:nvPr>
            <p:ph idx="3" type="title"/>
          </p:nvPr>
        </p:nvSpPr>
        <p:spPr>
          <a:xfrm>
            <a:off x="1216375" y="12718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1 GPU</a:t>
            </a:r>
            <a:endParaRPr/>
          </a:p>
        </p:txBody>
      </p:sp>
      <p:sp>
        <p:nvSpPr>
          <p:cNvPr id="1019" name="Google Shape;1019;p32"/>
          <p:cNvSpPr txBox="1"/>
          <p:nvPr>
            <p:ph idx="4" type="title"/>
          </p:nvPr>
        </p:nvSpPr>
        <p:spPr>
          <a:xfrm>
            <a:off x="5087050" y="12718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2 GPUs</a:t>
            </a:r>
            <a:endParaRPr/>
          </a:p>
        </p:txBody>
      </p:sp>
      <p:pic>
        <p:nvPicPr>
          <p:cNvPr id="1020" name="Google Shape;10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88" y="1946875"/>
            <a:ext cx="3757676" cy="229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061" y="1946875"/>
            <a:ext cx="3757676" cy="2291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Merjenje Kvalitete slike</a:t>
            </a:r>
            <a:endParaRPr/>
          </a:p>
        </p:txBody>
      </p:sp>
      <p:sp>
        <p:nvSpPr>
          <p:cNvPr id="779" name="Google Shape;779;p15"/>
          <p:cNvSpPr txBox="1"/>
          <p:nvPr>
            <p:ph idx="1" type="body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Mera PSNR (Peak Signal-to-Noise Ratio)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V dB (decibelih)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Pogosto uporabljena metrika za ocenjevanje kompresij z izgubami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Višja številka → boljša kvaliteta</a:t>
            </a:r>
            <a:endParaRPr/>
          </a:p>
        </p:txBody>
      </p:sp>
      <p:pic>
        <p:nvPicPr>
          <p:cNvPr id="780" name="Google Shape;7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5" y="2571750"/>
            <a:ext cx="2678175" cy="23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925" y="2571751"/>
            <a:ext cx="2678175" cy="238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2873" y="2568475"/>
            <a:ext cx="2678175" cy="239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Zaporedni postopek</a:t>
            </a:r>
            <a:endParaRPr/>
          </a:p>
        </p:txBody>
      </p:sp>
      <p:sp>
        <p:nvSpPr>
          <p:cNvPr id="788" name="Google Shape;788;p16"/>
          <p:cNvSpPr txBox="1"/>
          <p:nvPr>
            <p:ph idx="1" type="body"/>
          </p:nvPr>
        </p:nvSpPr>
        <p:spPr>
          <a:xfrm>
            <a:off x="817900" y="1242425"/>
            <a:ext cx="7508100" cy="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Število iteracij = 100 (Slika K = 32)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89" name="Google Shape;789;p16"/>
          <p:cNvGraphicFramePr/>
          <p:nvPr/>
        </p:nvGraphicFramePr>
        <p:xfrm>
          <a:off x="935638" y="440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1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Čas iteracije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3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Basic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4,0147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6,9534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12,9041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25,1859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48,9428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graphicFrame>
        <p:nvGraphicFramePr>
          <p:cNvPr id="790" name="Google Shape;790;p16"/>
          <p:cNvGraphicFramePr/>
          <p:nvPr/>
        </p:nvGraphicFramePr>
        <p:xfrm>
          <a:off x="935638" y="36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1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Čas izvajanja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3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Basic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401,7556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695,6326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1.290,7066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2.518,8849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4.894,5742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791" name="Google Shape;7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51" y="1605737"/>
            <a:ext cx="2889375" cy="19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875" y="1609588"/>
            <a:ext cx="2889375" cy="1924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16"/>
          <p:cNvCxnSpPr/>
          <p:nvPr/>
        </p:nvCxnSpPr>
        <p:spPr>
          <a:xfrm>
            <a:off x="4039975" y="2586625"/>
            <a:ext cx="1055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7"/>
          <p:cNvSpPr txBox="1"/>
          <p:nvPr/>
        </p:nvSpPr>
        <p:spPr>
          <a:xfrm>
            <a:off x="841125" y="34222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 sz="36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OPTIMIZACIJE</a:t>
            </a:r>
            <a:endParaRPr sz="36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99" name="Google Shape;799;p17"/>
          <p:cNvGrpSpPr/>
          <p:nvPr/>
        </p:nvGrpSpPr>
        <p:grpSpPr>
          <a:xfrm>
            <a:off x="1508611" y="1237335"/>
            <a:ext cx="1453436" cy="1453293"/>
            <a:chOff x="3367813" y="1278762"/>
            <a:chExt cx="2168013" cy="2167800"/>
          </a:xfrm>
        </p:grpSpPr>
        <p:sp>
          <p:nvSpPr>
            <p:cNvPr id="800" name="Google Shape;800;p17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fmla="val 11540" name="adj"/>
              </a:avLst>
            </a:prstGeom>
            <a:solidFill>
              <a:srgbClr val="285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rect b="b" l="l" r="r" t="t"/>
              <a:pathLst>
                <a:path extrusionOk="0" h="5254" w="5254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rect b="b" l="l" r="r" t="t"/>
              <a:pathLst>
                <a:path extrusionOk="0" h="3805" w="3805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7"/>
          <p:cNvGrpSpPr/>
          <p:nvPr/>
        </p:nvGrpSpPr>
        <p:grpSpPr>
          <a:xfrm>
            <a:off x="5610339" y="1237316"/>
            <a:ext cx="1453436" cy="1453293"/>
            <a:chOff x="3367813" y="1278762"/>
            <a:chExt cx="2168013" cy="2167800"/>
          </a:xfrm>
        </p:grpSpPr>
        <p:sp>
          <p:nvSpPr>
            <p:cNvPr id="812" name="Google Shape;812;p17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fmla="val 11540" name="adj"/>
              </a:avLst>
            </a:prstGeom>
            <a:solidFill>
              <a:srgbClr val="285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rect b="b" l="l" r="r" t="t"/>
              <a:pathLst>
                <a:path extrusionOk="0" h="5254" w="5254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rect b="b" l="l" r="r" t="t"/>
              <a:pathLst>
                <a:path extrusionOk="0" h="3805" w="3805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17"/>
          <p:cNvSpPr/>
          <p:nvPr/>
        </p:nvSpPr>
        <p:spPr>
          <a:xfrm>
            <a:off x="2194126" y="2577671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7"/>
          <p:cNvSpPr/>
          <p:nvPr/>
        </p:nvSpPr>
        <p:spPr>
          <a:xfrm>
            <a:off x="1459476" y="4399129"/>
            <a:ext cx="180000" cy="18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7"/>
          <p:cNvSpPr/>
          <p:nvPr/>
        </p:nvSpPr>
        <p:spPr>
          <a:xfrm>
            <a:off x="4245026" y="2577521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7"/>
          <p:cNvSpPr/>
          <p:nvPr/>
        </p:nvSpPr>
        <p:spPr>
          <a:xfrm>
            <a:off x="6295951" y="2577596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17"/>
          <p:cNvGrpSpPr/>
          <p:nvPr/>
        </p:nvGrpSpPr>
        <p:grpSpPr>
          <a:xfrm>
            <a:off x="832700" y="4399129"/>
            <a:ext cx="7730700" cy="180000"/>
            <a:chOff x="718650" y="4181566"/>
            <a:chExt cx="7730700" cy="180000"/>
          </a:xfrm>
        </p:grpSpPr>
        <p:cxnSp>
          <p:nvCxnSpPr>
            <p:cNvPr id="828" name="Google Shape;828;p17"/>
            <p:cNvCxnSpPr/>
            <p:nvPr/>
          </p:nvCxnSpPr>
          <p:spPr>
            <a:xfrm>
              <a:off x="718650" y="4185075"/>
              <a:ext cx="7730700" cy="0"/>
            </a:xfrm>
            <a:prstGeom prst="straightConnector1">
              <a:avLst/>
            </a:prstGeom>
            <a:noFill/>
            <a:ln cap="flat" cmpd="sng" w="9525">
              <a:solidFill>
                <a:srgbClr val="00F4AD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829" name="Google Shape;829;p17"/>
            <p:cNvSpPr/>
            <p:nvPr/>
          </p:nvSpPr>
          <p:spPr>
            <a:xfrm>
              <a:off x="3062588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77975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649690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32" name="Google Shape;832;p17"/>
          <p:cNvCxnSpPr>
            <a:endCxn id="823" idx="4"/>
          </p:cNvCxnSpPr>
          <p:nvPr/>
        </p:nvCxnSpPr>
        <p:spPr>
          <a:xfrm rot="10800000">
            <a:off x="2235226" y="2659871"/>
            <a:ext cx="11700" cy="1749000"/>
          </a:xfrm>
          <a:prstGeom prst="straightConnector1">
            <a:avLst/>
          </a:prstGeom>
          <a:noFill/>
          <a:ln cap="flat" cmpd="sng" w="9525">
            <a:solidFill>
              <a:srgbClr val="00F4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17"/>
          <p:cNvCxnSpPr>
            <a:endCxn id="825" idx="4"/>
          </p:cNvCxnSpPr>
          <p:nvPr/>
        </p:nvCxnSpPr>
        <p:spPr>
          <a:xfrm rot="10800000">
            <a:off x="4286126" y="2659721"/>
            <a:ext cx="1200" cy="1749000"/>
          </a:xfrm>
          <a:prstGeom prst="straightConnector1">
            <a:avLst/>
          </a:prstGeom>
          <a:noFill/>
          <a:ln cap="flat" cmpd="sng" w="9525">
            <a:solidFill>
              <a:srgbClr val="00F4A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17"/>
          <p:cNvCxnSpPr>
            <a:endCxn id="826" idx="4"/>
          </p:cNvCxnSpPr>
          <p:nvPr/>
        </p:nvCxnSpPr>
        <p:spPr>
          <a:xfrm rot="10800000">
            <a:off x="6337051" y="2659796"/>
            <a:ext cx="8700" cy="1743000"/>
          </a:xfrm>
          <a:prstGeom prst="straightConnector1">
            <a:avLst/>
          </a:prstGeom>
          <a:noFill/>
          <a:ln cap="flat" cmpd="sng" w="9525">
            <a:solidFill>
              <a:srgbClr val="00F4A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5" name="Google Shape;835;p17"/>
          <p:cNvGrpSpPr/>
          <p:nvPr/>
        </p:nvGrpSpPr>
        <p:grpSpPr>
          <a:xfrm>
            <a:off x="3559462" y="1237241"/>
            <a:ext cx="1453436" cy="1453293"/>
            <a:chOff x="3367813" y="1278762"/>
            <a:chExt cx="2168013" cy="2167800"/>
          </a:xfrm>
        </p:grpSpPr>
        <p:sp>
          <p:nvSpPr>
            <p:cNvPr id="836" name="Google Shape;836;p17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fmla="val 11540" name="adj"/>
              </a:avLst>
            </a:prstGeom>
            <a:solidFill>
              <a:srgbClr val="285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7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rect b="b" l="l" r="r" t="t"/>
              <a:pathLst>
                <a:path extrusionOk="0" h="5254" w="5254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rect b="b" l="l" r="r" t="t"/>
              <a:pathLst>
                <a:path extrusionOk="0" h="3805" w="3805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7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rect b="b" l="l" r="r" t="t"/>
              <a:pathLst>
                <a:path extrusionOk="0" h="404" w="13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7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rect b="b" l="l" r="r" t="t"/>
              <a:pathLst>
                <a:path extrusionOk="0" h="404" w="14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7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7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rect b="b" l="l" r="r" t="t"/>
              <a:pathLst>
                <a:path extrusionOk="0" h="13" w="404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cap="flat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17"/>
          <p:cNvGrpSpPr/>
          <p:nvPr/>
        </p:nvGrpSpPr>
        <p:grpSpPr>
          <a:xfrm>
            <a:off x="6377999" y="2824225"/>
            <a:ext cx="1292932" cy="1284650"/>
            <a:chOff x="4910799" y="2911454"/>
            <a:chExt cx="1528831" cy="1284650"/>
          </a:xfrm>
        </p:grpSpPr>
        <p:sp>
          <p:nvSpPr>
            <p:cNvPr id="848" name="Google Shape;848;p17"/>
            <p:cNvSpPr txBox="1"/>
            <p:nvPr/>
          </p:nvSpPr>
          <p:spPr>
            <a:xfrm>
              <a:off x="4910830" y="2911454"/>
              <a:ext cx="15288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l" sz="2400">
                  <a:solidFill>
                    <a:srgbClr val="00F4AD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Optimizacija 03</a:t>
              </a:r>
              <a:endParaRPr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49" name="Google Shape;849;p17"/>
            <p:cNvSpPr txBox="1"/>
            <p:nvPr/>
          </p:nvSpPr>
          <p:spPr>
            <a:xfrm>
              <a:off x="4910799" y="3623704"/>
              <a:ext cx="15288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l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Fuzija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0" name="Google Shape;850;p17"/>
          <p:cNvSpPr txBox="1"/>
          <p:nvPr/>
        </p:nvSpPr>
        <p:spPr>
          <a:xfrm>
            <a:off x="1958725" y="1617613"/>
            <a:ext cx="5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17"/>
          <p:cNvSpPr txBox="1"/>
          <p:nvPr/>
        </p:nvSpPr>
        <p:spPr>
          <a:xfrm>
            <a:off x="4009588" y="1617463"/>
            <a:ext cx="5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17"/>
          <p:cNvSpPr txBox="1"/>
          <p:nvPr/>
        </p:nvSpPr>
        <p:spPr>
          <a:xfrm>
            <a:off x="6060450" y="1617538"/>
            <a:ext cx="553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l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17"/>
          <p:cNvSpPr txBox="1"/>
          <p:nvPr/>
        </p:nvSpPr>
        <p:spPr>
          <a:xfrm>
            <a:off x="4327263" y="2824200"/>
            <a:ext cx="1293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Optimizacija 02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4" name="Google Shape;854;p17"/>
          <p:cNvSpPr txBox="1"/>
          <p:nvPr/>
        </p:nvSpPr>
        <p:spPr>
          <a:xfrm>
            <a:off x="2276551" y="2824350"/>
            <a:ext cx="12930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Optimizacija 01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5" name="Google Shape;855;p17"/>
          <p:cNvSpPr txBox="1"/>
          <p:nvPr/>
        </p:nvSpPr>
        <p:spPr>
          <a:xfrm>
            <a:off x="4327274" y="3536225"/>
            <a:ext cx="1293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Zgodnja prekinitev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17"/>
          <p:cNvSpPr txBox="1"/>
          <p:nvPr/>
        </p:nvSpPr>
        <p:spPr>
          <a:xfrm>
            <a:off x="2276562" y="3566550"/>
            <a:ext cx="1293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l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K-Means++ inicializacija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ZAporedni Postopek + OPTIMIZACIJE</a:t>
            </a:r>
            <a:endParaRPr/>
          </a:p>
        </p:txBody>
      </p:sp>
      <p:graphicFrame>
        <p:nvGraphicFramePr>
          <p:cNvPr id="862" name="Google Shape;862;p18"/>
          <p:cNvGraphicFramePr/>
          <p:nvPr/>
        </p:nvGraphicFramePr>
        <p:xfrm>
          <a:off x="935688" y="348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1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Čas iteracije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36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Basic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4,0147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6,9534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12,9041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25,1859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48,9428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Fusion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3,7737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6,6263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12,8706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23,8114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47,2587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7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Kmeans++, early stoppage, fusion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4,1875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7,4349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12,4535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25,5177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52,8906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graphicFrame>
        <p:nvGraphicFramePr>
          <p:cNvPr id="863" name="Google Shape;863;p18"/>
          <p:cNvGraphicFramePr/>
          <p:nvPr/>
        </p:nvGraphicFramePr>
        <p:xfrm>
          <a:off x="935688" y="1584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2030375"/>
                <a:gridCol w="730875"/>
              </a:tblGrid>
              <a:tr h="29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Vrsta programa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000">
                          <a:solidFill>
                            <a:schemeClr val="dk1"/>
                          </a:solidFill>
                        </a:rPr>
                        <a:t>PSNR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8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Basic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33.79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9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Fusion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33.79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28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Kmeans++, early stoppage, fusion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000">
                          <a:solidFill>
                            <a:schemeClr val="dk1"/>
                          </a:solidFill>
                        </a:rPr>
                        <a:t>34.43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864" name="Google Shape;8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638" y="1102675"/>
            <a:ext cx="3400658" cy="22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9"/>
          <p:cNvSpPr txBox="1"/>
          <p:nvPr>
            <p:ph type="title"/>
          </p:nvPr>
        </p:nvSpPr>
        <p:spPr>
          <a:xfrm>
            <a:off x="720000" y="236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Openmp</a:t>
            </a:r>
            <a:endParaRPr/>
          </a:p>
        </p:txBody>
      </p:sp>
      <p:sp>
        <p:nvSpPr>
          <p:cNvPr id="870" name="Google Shape;870;p19"/>
          <p:cNvSpPr txBox="1"/>
          <p:nvPr>
            <p:ph idx="1" type="body"/>
          </p:nvPr>
        </p:nvSpPr>
        <p:spPr>
          <a:xfrm>
            <a:off x="817900" y="1022575"/>
            <a:ext cx="3903300" cy="3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Paralelizacija zunanji zank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Redukcija elementov obeh tabel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CPUS PER TASK = 64</a:t>
            </a:r>
            <a:endParaRPr/>
          </a:p>
        </p:txBody>
      </p:sp>
      <p:graphicFrame>
        <p:nvGraphicFramePr>
          <p:cNvPr id="871" name="Google Shape;871;p19"/>
          <p:cNvGraphicFramePr/>
          <p:nvPr/>
        </p:nvGraphicFramePr>
        <p:xfrm>
          <a:off x="935688" y="330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{FFAF4B2D-87B3-48E4-8B81-74B8B615B187}</a:tableStyleId>
              </a:tblPr>
              <a:tblGrid>
                <a:gridCol w="1212100"/>
                <a:gridCol w="1212100"/>
                <a:gridCol w="1212100"/>
                <a:gridCol w="1212100"/>
                <a:gridCol w="1212100"/>
                <a:gridCol w="1212100"/>
              </a:tblGrid>
              <a:tr h="28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Čas iteracije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K = 8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K = 16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K = 32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K = 64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l" sz="1200">
                          <a:solidFill>
                            <a:schemeClr val="dk1"/>
                          </a:solidFill>
                        </a:rPr>
                        <a:t>K = 128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40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Sequential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4,0147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6,9534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12,9041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25,1859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48,9428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OMP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0,0770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0,1304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0,2361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0,4481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0,8721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  <a:tr h="47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OMP</a:t>
                      </a:r>
                      <a:r>
                        <a:rPr lang="sl" sz="1200">
                          <a:solidFill>
                            <a:schemeClr val="dk1"/>
                          </a:solidFill>
                        </a:rPr>
                        <a:t> Speed-up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52,2x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53,3x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54,7x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56,2x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l" sz="1200">
                          <a:solidFill>
                            <a:schemeClr val="dk1"/>
                          </a:solidFill>
                        </a:rPr>
                        <a:t>56,1x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872" name="Google Shape;8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50" y="1912412"/>
            <a:ext cx="1715925" cy="12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200" y="1058376"/>
            <a:ext cx="3487099" cy="200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0"/>
          <p:cNvSpPr txBox="1"/>
          <p:nvPr>
            <p:ph type="title"/>
          </p:nvPr>
        </p:nvSpPr>
        <p:spPr>
          <a:xfrm>
            <a:off x="720000" y="3951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OPENMP + Optimizacije</a:t>
            </a:r>
            <a:endParaRPr/>
          </a:p>
        </p:txBody>
      </p:sp>
      <p:sp>
        <p:nvSpPr>
          <p:cNvPr id="879" name="Google Shape;879;p20"/>
          <p:cNvSpPr txBox="1"/>
          <p:nvPr>
            <p:ph idx="3" type="title"/>
          </p:nvPr>
        </p:nvSpPr>
        <p:spPr>
          <a:xfrm>
            <a:off x="1267400" y="1207425"/>
            <a:ext cx="23001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niti (K=32)</a:t>
            </a:r>
            <a:endParaRPr/>
          </a:p>
        </p:txBody>
      </p:sp>
      <p:sp>
        <p:nvSpPr>
          <p:cNvPr id="880" name="Google Shape;880;p20"/>
          <p:cNvSpPr txBox="1"/>
          <p:nvPr>
            <p:ph idx="4" type="title"/>
          </p:nvPr>
        </p:nvSpPr>
        <p:spPr>
          <a:xfrm>
            <a:off x="5417075" y="120742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Število Gruč (CPUS = 64)</a:t>
            </a:r>
            <a:endParaRPr/>
          </a:p>
        </p:txBody>
      </p:sp>
      <p:pic>
        <p:nvPicPr>
          <p:cNvPr id="881" name="Google Shape;8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1707513"/>
            <a:ext cx="4127498" cy="253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650" y="1707525"/>
            <a:ext cx="4160538" cy="25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"/>
          <p:cNvSpPr txBox="1"/>
          <p:nvPr>
            <p:ph type="title"/>
          </p:nvPr>
        </p:nvSpPr>
        <p:spPr>
          <a:xfrm>
            <a:off x="720000" y="2534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l"/>
              <a:t>VZPOREDNI POSTOPEK: OPENMP + Optimizacije</a:t>
            </a:r>
            <a:endParaRPr/>
          </a:p>
        </p:txBody>
      </p:sp>
      <p:sp>
        <p:nvSpPr>
          <p:cNvPr id="888" name="Google Shape;888;p21"/>
          <p:cNvSpPr txBox="1"/>
          <p:nvPr/>
        </p:nvSpPr>
        <p:spPr>
          <a:xfrm>
            <a:off x="1286575" y="1239325"/>
            <a:ext cx="4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21"/>
          <p:cNvSpPr txBox="1"/>
          <p:nvPr>
            <p:ph idx="4294967295" type="body"/>
          </p:nvPr>
        </p:nvSpPr>
        <p:spPr>
          <a:xfrm>
            <a:off x="720000" y="997575"/>
            <a:ext cx="5810100" cy="3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Pri velikih slikah:  E &gt; 1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Optimizacije, boljše upravljanje s pomnilnikom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l"/>
              <a:t>Zaporedni pristop počasnejši od OMP z eno nitjo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54" y="2015875"/>
            <a:ext cx="4620298" cy="28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Infographics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